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9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95DB3-E876-4C39-BE66-69C14FF9571B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BCAFF-7991-4DDA-9385-7E856B072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44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BCAFF-7991-4DDA-9385-7E856B07253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18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2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12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84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31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2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95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05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9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7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F2D76-F4FB-44CC-8183-8DAFB95151E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9EEB791-114F-46F4-A972-930BC9577A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72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sechronos.fr/DojoMain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574D3-BBDC-4683-791E-8C7A8FFF9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07" y="1382591"/>
            <a:ext cx="7592803" cy="254143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VIE D’ALBERT SCHWEITZER EN QUELQUES ARCHIVES</a:t>
            </a:r>
            <a:br>
              <a:rPr lang="fr-F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fr-F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3200" b="1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LEBEN VON ALBERT SCHWEITZER IN EINIGEN ARCHIVEN</a:t>
            </a:r>
            <a:br>
              <a:rPr lang="fr-FR" sz="32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5" name="Image 4" descr="Une image contenant personne, habits, noir et blanc, Visage humain&#10;&#10;Le contenu généré par l’IA peut être incorrect.">
            <a:extLst>
              <a:ext uri="{FF2B5EF4-FFF2-40B4-BE49-F238E27FC236}">
                <a16:creationId xmlns:a16="http://schemas.microsoft.com/office/drawing/2014/main" id="{56EA7CE2-3929-ECC1-D00E-FA50ABE5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3" y="3673437"/>
            <a:ext cx="5539154" cy="30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9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0F8DB5-0E2F-6262-9F28-27D7F579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7" y="2796508"/>
            <a:ext cx="8245555" cy="731583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C4E68D9-A0AB-88FA-5CCC-813BDD0F05B3}"/>
              </a:ext>
            </a:extLst>
          </p:cNvPr>
          <p:cNvCxnSpPr>
            <a:cxnSpLocks/>
          </p:cNvCxnSpPr>
          <p:nvPr/>
        </p:nvCxnSpPr>
        <p:spPr>
          <a:xfrm>
            <a:off x="7867650" y="2590800"/>
            <a:ext cx="550902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6A5476F-DCC5-284B-A99E-EAC788F4285A}"/>
              </a:ext>
            </a:extLst>
          </p:cNvPr>
          <p:cNvCxnSpPr>
            <a:cxnSpLocks/>
          </p:cNvCxnSpPr>
          <p:nvPr/>
        </p:nvCxnSpPr>
        <p:spPr>
          <a:xfrm flipV="1">
            <a:off x="7867650" y="3143250"/>
            <a:ext cx="550902" cy="5905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4D444E6-B9AA-6A08-535E-D210530C6690}"/>
              </a:ext>
            </a:extLst>
          </p:cNvPr>
          <p:cNvSpPr txBox="1"/>
          <p:nvPr/>
        </p:nvSpPr>
        <p:spPr>
          <a:xfrm>
            <a:off x="485775" y="104775"/>
            <a:ext cx="865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ALBERT SCHWEITZER, UN DESTIN ENTRE LA FRANCE ET L’ALLEMAGNE</a:t>
            </a:r>
            <a:endParaRPr lang="fr-FR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99E85CF-BD41-B855-3B6F-3EBB1314951E}"/>
              </a:ext>
            </a:extLst>
          </p:cNvPr>
          <p:cNvSpPr txBox="1"/>
          <p:nvPr/>
        </p:nvSpPr>
        <p:spPr>
          <a:xfrm>
            <a:off x="1323975" y="4391025"/>
            <a:ext cx="607695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Frise qui peut-être réalisée et complétée en ligne sur le site suivant : </a:t>
            </a:r>
            <a:r>
              <a:rPr lang="fr-FR" dirty="0">
                <a:hlinkClick r:id="rId3"/>
              </a:rPr>
              <a:t>http://www.frisechronos.fr/DojoMain.htm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363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0F8DB5-0E2F-6262-9F28-27D7F579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7" y="2796508"/>
            <a:ext cx="8245555" cy="731583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C4E68D9-A0AB-88FA-5CCC-813BDD0F05B3}"/>
              </a:ext>
            </a:extLst>
          </p:cNvPr>
          <p:cNvCxnSpPr>
            <a:cxnSpLocks/>
          </p:cNvCxnSpPr>
          <p:nvPr/>
        </p:nvCxnSpPr>
        <p:spPr>
          <a:xfrm>
            <a:off x="7867650" y="2590800"/>
            <a:ext cx="550902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6A5476F-DCC5-284B-A99E-EAC788F4285A}"/>
              </a:ext>
            </a:extLst>
          </p:cNvPr>
          <p:cNvCxnSpPr>
            <a:cxnSpLocks/>
          </p:cNvCxnSpPr>
          <p:nvPr/>
        </p:nvCxnSpPr>
        <p:spPr>
          <a:xfrm flipV="1">
            <a:off x="7867650" y="3143250"/>
            <a:ext cx="550902" cy="5905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4D444E6-B9AA-6A08-535E-D210530C6690}"/>
              </a:ext>
            </a:extLst>
          </p:cNvPr>
          <p:cNvSpPr txBox="1"/>
          <p:nvPr/>
        </p:nvSpPr>
        <p:spPr>
          <a:xfrm>
            <a:off x="485775" y="104775"/>
            <a:ext cx="865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ALBERT SCHWEITZER, UN DESTIN ENTRE LA FRANCE ET L’ALLEMAGNE</a:t>
            </a:r>
            <a:endParaRPr lang="fr-FR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6590D9E-175A-07C1-D287-22124B547773}"/>
              </a:ext>
            </a:extLst>
          </p:cNvPr>
          <p:cNvCxnSpPr/>
          <p:nvPr/>
        </p:nvCxnSpPr>
        <p:spPr>
          <a:xfrm>
            <a:off x="1400175" y="2590800"/>
            <a:ext cx="0" cy="390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texte, écriture manuscrite, lettre, papier&#10;&#10;Le contenu généré par l’IA peut être incorrect.">
            <a:extLst>
              <a:ext uri="{FF2B5EF4-FFF2-40B4-BE49-F238E27FC236}">
                <a16:creationId xmlns:a16="http://schemas.microsoft.com/office/drawing/2014/main" id="{0BC593B9-D532-C1C0-0769-6821067ED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815777"/>
            <a:ext cx="1079500" cy="77502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647081A-CCCF-A59D-FA3D-2082C2558BB9}"/>
              </a:ext>
            </a:extLst>
          </p:cNvPr>
          <p:cNvSpPr txBox="1"/>
          <p:nvPr/>
        </p:nvSpPr>
        <p:spPr>
          <a:xfrm>
            <a:off x="415926" y="1269259"/>
            <a:ext cx="1235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Naissance en 1875 à Kaysersberg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5E7729B-AE9F-8E52-836E-35DA072CFDD8}"/>
              </a:ext>
            </a:extLst>
          </p:cNvPr>
          <p:cNvCxnSpPr>
            <a:cxnSpLocks/>
          </p:cNvCxnSpPr>
          <p:nvPr/>
        </p:nvCxnSpPr>
        <p:spPr>
          <a:xfrm>
            <a:off x="7848600" y="2466975"/>
            <a:ext cx="0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Une image contenant texte, écriture manuscrite, lettre, papier&#10;&#10;Le contenu généré par l’IA peut être incorrect.">
            <a:extLst>
              <a:ext uri="{FF2B5EF4-FFF2-40B4-BE49-F238E27FC236}">
                <a16:creationId xmlns:a16="http://schemas.microsoft.com/office/drawing/2014/main" id="{2E95881E-F216-99CC-6B5E-94DFB0D4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1691952"/>
            <a:ext cx="1079500" cy="7750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8688051-D83F-4FE9-84E5-AC6B61EB2DF0}"/>
              </a:ext>
            </a:extLst>
          </p:cNvPr>
          <p:cNvSpPr txBox="1"/>
          <p:nvPr/>
        </p:nvSpPr>
        <p:spPr>
          <a:xfrm>
            <a:off x="7778791" y="1165853"/>
            <a:ext cx="1279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Décès à Lambaréné en 1965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82EFBA71-6273-A898-C1B6-75D5AEF2A184}"/>
              </a:ext>
            </a:extLst>
          </p:cNvPr>
          <p:cNvCxnSpPr>
            <a:cxnSpLocks/>
          </p:cNvCxnSpPr>
          <p:nvPr/>
        </p:nvCxnSpPr>
        <p:spPr>
          <a:xfrm>
            <a:off x="1885950" y="2075131"/>
            <a:ext cx="0" cy="906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écriture manuscrite, menu, noir et blanc&#10;&#10;Le contenu généré par l’IA peut être incorrect.">
            <a:extLst>
              <a:ext uri="{FF2B5EF4-FFF2-40B4-BE49-F238E27FC236}">
                <a16:creationId xmlns:a16="http://schemas.microsoft.com/office/drawing/2014/main" id="{B0442DBA-A222-9F92-D726-45D1C4033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66" y="1343548"/>
            <a:ext cx="877390" cy="7315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FF48285-5EB1-15A5-4FF7-6B0F9F1D2455}"/>
              </a:ext>
            </a:extLst>
          </p:cNvPr>
          <p:cNvSpPr txBox="1"/>
          <p:nvPr/>
        </p:nvSpPr>
        <p:spPr>
          <a:xfrm>
            <a:off x="1377951" y="954934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Scolarité à Gunsbach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D708B40-55CC-F677-FA51-15D562049FDB}"/>
              </a:ext>
            </a:extLst>
          </p:cNvPr>
          <p:cNvCxnSpPr>
            <a:cxnSpLocks/>
          </p:cNvCxnSpPr>
          <p:nvPr/>
        </p:nvCxnSpPr>
        <p:spPr>
          <a:xfrm>
            <a:off x="4057650" y="2590800"/>
            <a:ext cx="0" cy="390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texte, menu, papier, écriture manuscrite&#10;&#10;Le contenu généré par l’IA peut être incorrect.">
            <a:extLst>
              <a:ext uri="{FF2B5EF4-FFF2-40B4-BE49-F238E27FC236}">
                <a16:creationId xmlns:a16="http://schemas.microsoft.com/office/drawing/2014/main" id="{E600A85B-A3BF-3D19-83FF-B6E9634FB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8" y="1404008"/>
            <a:ext cx="729174" cy="116641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0AAECD7-7CA5-EDA8-26E5-B2160ED1D705}"/>
              </a:ext>
            </a:extLst>
          </p:cNvPr>
          <p:cNvSpPr txBox="1"/>
          <p:nvPr/>
        </p:nvSpPr>
        <p:spPr>
          <a:xfrm>
            <a:off x="3121026" y="1012084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Mariage en 1912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E804F55-5CFA-A87C-58ED-7A64029CA357}"/>
              </a:ext>
            </a:extLst>
          </p:cNvPr>
          <p:cNvCxnSpPr>
            <a:cxnSpLocks/>
          </p:cNvCxnSpPr>
          <p:nvPr/>
        </p:nvCxnSpPr>
        <p:spPr>
          <a:xfrm>
            <a:off x="4495800" y="2590800"/>
            <a:ext cx="0" cy="390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4BCD9C1-83A9-5D1C-D66E-3F267EFF5FFD}"/>
              </a:ext>
            </a:extLst>
          </p:cNvPr>
          <p:cNvSpPr txBox="1"/>
          <p:nvPr/>
        </p:nvSpPr>
        <p:spPr>
          <a:xfrm>
            <a:off x="4035426" y="1412134"/>
            <a:ext cx="1235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Obtention de la nationalité  française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921B2D9-788E-9CD9-9BEB-AF6DB9B5768B}"/>
              </a:ext>
            </a:extLst>
          </p:cNvPr>
          <p:cNvCxnSpPr/>
          <p:nvPr/>
        </p:nvCxnSpPr>
        <p:spPr>
          <a:xfrm>
            <a:off x="285750" y="3648075"/>
            <a:ext cx="74771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mage">
            <a:extLst>
              <a:ext uri="{FF2B5EF4-FFF2-40B4-BE49-F238E27FC236}">
                <a16:creationId xmlns:a16="http://schemas.microsoft.com/office/drawing/2014/main" id="{D10C4EB1-1A63-0DEF-5F72-679A92FA28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81" y="2001709"/>
            <a:ext cx="788961" cy="5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D66BDB1-5274-FE31-872A-CFE06AC9D6E8}"/>
              </a:ext>
            </a:extLst>
          </p:cNvPr>
          <p:cNvSpPr txBox="1"/>
          <p:nvPr/>
        </p:nvSpPr>
        <p:spPr>
          <a:xfrm>
            <a:off x="757237" y="3418178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Alsace allemande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4B8EDB9-1D99-8C30-5A76-C0298CC89610}"/>
              </a:ext>
            </a:extLst>
          </p:cNvPr>
          <p:cNvCxnSpPr>
            <a:cxnSpLocks/>
          </p:cNvCxnSpPr>
          <p:nvPr/>
        </p:nvCxnSpPr>
        <p:spPr>
          <a:xfrm flipV="1">
            <a:off x="1033464" y="3143250"/>
            <a:ext cx="3462336" cy="1904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6C44CB4-EB27-B861-9454-85ECB0AAA563}"/>
              </a:ext>
            </a:extLst>
          </p:cNvPr>
          <p:cNvCxnSpPr/>
          <p:nvPr/>
        </p:nvCxnSpPr>
        <p:spPr>
          <a:xfrm>
            <a:off x="2239170" y="3624096"/>
            <a:ext cx="74771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92CEDD44-267B-2DCD-6D7E-B53A1A479BAC}"/>
              </a:ext>
            </a:extLst>
          </p:cNvPr>
          <p:cNvSpPr txBox="1"/>
          <p:nvPr/>
        </p:nvSpPr>
        <p:spPr>
          <a:xfrm>
            <a:off x="2700337" y="3418178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Alsace allemande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01EEA14B-E789-6BA7-D858-77FD30A7D5CF}"/>
              </a:ext>
            </a:extLst>
          </p:cNvPr>
          <p:cNvCxnSpPr/>
          <p:nvPr/>
        </p:nvCxnSpPr>
        <p:spPr>
          <a:xfrm>
            <a:off x="277811" y="3171824"/>
            <a:ext cx="74771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0D89F27-98B4-C6EC-0953-2B4BE63FDB41}"/>
              </a:ext>
            </a:extLst>
          </p:cNvPr>
          <p:cNvCxnSpPr>
            <a:cxnSpLocks/>
          </p:cNvCxnSpPr>
          <p:nvPr/>
        </p:nvCxnSpPr>
        <p:spPr>
          <a:xfrm>
            <a:off x="4495800" y="3143250"/>
            <a:ext cx="1590675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03D486B-A62D-D090-0EE5-068DBFAA9FFC}"/>
              </a:ext>
            </a:extLst>
          </p:cNvPr>
          <p:cNvCxnSpPr>
            <a:cxnSpLocks/>
          </p:cNvCxnSpPr>
          <p:nvPr/>
        </p:nvCxnSpPr>
        <p:spPr>
          <a:xfrm>
            <a:off x="6086475" y="3143250"/>
            <a:ext cx="28575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BF0121D8-B65C-78F6-712F-92B8FB2B5EEB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6334125" y="3152775"/>
            <a:ext cx="2084427" cy="952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501996C-B183-ED95-1BAA-B7EDB5E47674}"/>
              </a:ext>
            </a:extLst>
          </p:cNvPr>
          <p:cNvCxnSpPr>
            <a:cxnSpLocks/>
          </p:cNvCxnSpPr>
          <p:nvPr/>
        </p:nvCxnSpPr>
        <p:spPr>
          <a:xfrm>
            <a:off x="4356102" y="1404008"/>
            <a:ext cx="25398" cy="1586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 descr="image">
            <a:extLst>
              <a:ext uri="{FF2B5EF4-FFF2-40B4-BE49-F238E27FC236}">
                <a16:creationId xmlns:a16="http://schemas.microsoft.com/office/drawing/2014/main" id="{50CA68D0-9B8A-BADF-7539-5871F36598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99" y="390807"/>
            <a:ext cx="600901" cy="98790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7723C797-CA90-09CA-5E6C-35EA656C3EEF}"/>
              </a:ext>
            </a:extLst>
          </p:cNvPr>
          <p:cNvSpPr txBox="1"/>
          <p:nvPr/>
        </p:nvSpPr>
        <p:spPr>
          <a:xfrm>
            <a:off x="3051174" y="438181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Arrivée au Gabon en 1917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AEFDB3E-B9F7-65C9-E368-ED06376AF662}"/>
              </a:ext>
            </a:extLst>
          </p:cNvPr>
          <p:cNvCxnSpPr>
            <a:cxnSpLocks/>
          </p:cNvCxnSpPr>
          <p:nvPr/>
        </p:nvCxnSpPr>
        <p:spPr>
          <a:xfrm>
            <a:off x="6953250" y="2393615"/>
            <a:ext cx="0" cy="625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>
            <a:extLst>
              <a:ext uri="{FF2B5EF4-FFF2-40B4-BE49-F238E27FC236}">
                <a16:creationId xmlns:a16="http://schemas.microsoft.com/office/drawing/2014/main" id="{537D27A3-DC81-F2F0-F805-71A83632A0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1417" y="1180885"/>
            <a:ext cx="928266" cy="1212730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A71E6B9C-5B46-35B6-B9AE-1CC1C6B38742}"/>
              </a:ext>
            </a:extLst>
          </p:cNvPr>
          <p:cNvSpPr txBox="1"/>
          <p:nvPr/>
        </p:nvSpPr>
        <p:spPr>
          <a:xfrm>
            <a:off x="6334125" y="760630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Prix Nobel de la paix en 1952</a:t>
            </a:r>
          </a:p>
        </p:txBody>
      </p:sp>
    </p:spTree>
    <p:extLst>
      <p:ext uri="{BB962C8B-B14F-4D97-AF65-F5344CB8AC3E}">
        <p14:creationId xmlns:p14="http://schemas.microsoft.com/office/powerpoint/2010/main" val="15624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9" grpId="0"/>
      <p:bldP spid="14" grpId="0"/>
      <p:bldP spid="23" grpId="0"/>
      <p:bldP spid="26" grpId="0"/>
      <p:bldP spid="31" grpId="0"/>
      <p:bldP spid="41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0F8DB5-0E2F-6262-9F28-27D7F579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7" y="2796508"/>
            <a:ext cx="8245555" cy="731583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C4E68D9-A0AB-88FA-5CCC-813BDD0F05B3}"/>
              </a:ext>
            </a:extLst>
          </p:cNvPr>
          <p:cNvCxnSpPr>
            <a:cxnSpLocks/>
          </p:cNvCxnSpPr>
          <p:nvPr/>
        </p:nvCxnSpPr>
        <p:spPr>
          <a:xfrm>
            <a:off x="7867650" y="2590800"/>
            <a:ext cx="550902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6A5476F-DCC5-284B-A99E-EAC788F4285A}"/>
              </a:ext>
            </a:extLst>
          </p:cNvPr>
          <p:cNvCxnSpPr>
            <a:cxnSpLocks/>
          </p:cNvCxnSpPr>
          <p:nvPr/>
        </p:nvCxnSpPr>
        <p:spPr>
          <a:xfrm flipV="1">
            <a:off x="7867650" y="3143250"/>
            <a:ext cx="550902" cy="5905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4D444E6-B9AA-6A08-535E-D210530C6690}"/>
              </a:ext>
            </a:extLst>
          </p:cNvPr>
          <p:cNvSpPr txBox="1"/>
          <p:nvPr/>
        </p:nvSpPr>
        <p:spPr>
          <a:xfrm>
            <a:off x="400087" y="-20107"/>
            <a:ext cx="865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ALBERT et Hélène SCHWEITZER, DES DESTINS ENTRE LA FRANCE ET L’ALLEMAGNE</a:t>
            </a:r>
            <a:endParaRPr lang="fr-FR" sz="1600" u="sng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1600" u="sng" dirty="0">
              <a:solidFill>
                <a:srgbClr val="00B0F0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6590D9E-175A-07C1-D287-22124B547773}"/>
              </a:ext>
            </a:extLst>
          </p:cNvPr>
          <p:cNvCxnSpPr/>
          <p:nvPr/>
        </p:nvCxnSpPr>
        <p:spPr>
          <a:xfrm>
            <a:off x="1400175" y="2590800"/>
            <a:ext cx="0" cy="390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texte, écriture manuscrite, lettre, papier&#10;&#10;Le contenu généré par l’IA peut être incorrect.">
            <a:extLst>
              <a:ext uri="{FF2B5EF4-FFF2-40B4-BE49-F238E27FC236}">
                <a16:creationId xmlns:a16="http://schemas.microsoft.com/office/drawing/2014/main" id="{0BC593B9-D532-C1C0-0769-6821067ED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815777"/>
            <a:ext cx="1079500" cy="77502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647081A-CCCF-A59D-FA3D-2082C2558BB9}"/>
              </a:ext>
            </a:extLst>
          </p:cNvPr>
          <p:cNvSpPr txBox="1"/>
          <p:nvPr/>
        </p:nvSpPr>
        <p:spPr>
          <a:xfrm>
            <a:off x="415926" y="1269259"/>
            <a:ext cx="1235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Naissance en 1875 à Kaysersberg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5E7729B-AE9F-8E52-836E-35DA072CFDD8}"/>
              </a:ext>
            </a:extLst>
          </p:cNvPr>
          <p:cNvCxnSpPr>
            <a:cxnSpLocks/>
          </p:cNvCxnSpPr>
          <p:nvPr/>
        </p:nvCxnSpPr>
        <p:spPr>
          <a:xfrm>
            <a:off x="7848600" y="2466975"/>
            <a:ext cx="0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Une image contenant texte, écriture manuscrite, lettre, papier&#10;&#10;Le contenu généré par l’IA peut être incorrect.">
            <a:extLst>
              <a:ext uri="{FF2B5EF4-FFF2-40B4-BE49-F238E27FC236}">
                <a16:creationId xmlns:a16="http://schemas.microsoft.com/office/drawing/2014/main" id="{2E95881E-F216-99CC-6B5E-94DFB0D40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1691952"/>
            <a:ext cx="1079500" cy="7750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8688051-D83F-4FE9-84E5-AC6B61EB2DF0}"/>
              </a:ext>
            </a:extLst>
          </p:cNvPr>
          <p:cNvSpPr txBox="1"/>
          <p:nvPr/>
        </p:nvSpPr>
        <p:spPr>
          <a:xfrm>
            <a:off x="7778791" y="1165853"/>
            <a:ext cx="1279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Décès à Lambaréné en 1965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82EFBA71-6273-A898-C1B6-75D5AEF2A184}"/>
              </a:ext>
            </a:extLst>
          </p:cNvPr>
          <p:cNvCxnSpPr>
            <a:cxnSpLocks/>
          </p:cNvCxnSpPr>
          <p:nvPr/>
        </p:nvCxnSpPr>
        <p:spPr>
          <a:xfrm>
            <a:off x="1885950" y="2075131"/>
            <a:ext cx="0" cy="906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écriture manuscrite, menu, noir et blanc&#10;&#10;Le contenu généré par l’IA peut être incorrect.">
            <a:extLst>
              <a:ext uri="{FF2B5EF4-FFF2-40B4-BE49-F238E27FC236}">
                <a16:creationId xmlns:a16="http://schemas.microsoft.com/office/drawing/2014/main" id="{B0442DBA-A222-9F92-D726-45D1C4033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66" y="1343548"/>
            <a:ext cx="877390" cy="7315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FF48285-5EB1-15A5-4FF7-6B0F9F1D2455}"/>
              </a:ext>
            </a:extLst>
          </p:cNvPr>
          <p:cNvSpPr txBox="1"/>
          <p:nvPr/>
        </p:nvSpPr>
        <p:spPr>
          <a:xfrm>
            <a:off x="1377951" y="954934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Scolarité à Gunsbach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D708B40-55CC-F677-FA51-15D562049FDB}"/>
              </a:ext>
            </a:extLst>
          </p:cNvPr>
          <p:cNvCxnSpPr>
            <a:cxnSpLocks/>
          </p:cNvCxnSpPr>
          <p:nvPr/>
        </p:nvCxnSpPr>
        <p:spPr>
          <a:xfrm>
            <a:off x="4057650" y="2590800"/>
            <a:ext cx="0" cy="390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texte, menu, papier, écriture manuscrite&#10;&#10;Le contenu généré par l’IA peut être incorrect.">
            <a:extLst>
              <a:ext uri="{FF2B5EF4-FFF2-40B4-BE49-F238E27FC236}">
                <a16:creationId xmlns:a16="http://schemas.microsoft.com/office/drawing/2014/main" id="{E600A85B-A3BF-3D19-83FF-B6E9634FB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8" y="1404008"/>
            <a:ext cx="729174" cy="116641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0AAECD7-7CA5-EDA8-26E5-B2160ED1D705}"/>
              </a:ext>
            </a:extLst>
          </p:cNvPr>
          <p:cNvSpPr txBox="1"/>
          <p:nvPr/>
        </p:nvSpPr>
        <p:spPr>
          <a:xfrm>
            <a:off x="2784474" y="1009822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Mariage en 1912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E804F55-5CFA-A87C-58ED-7A64029CA357}"/>
              </a:ext>
            </a:extLst>
          </p:cNvPr>
          <p:cNvCxnSpPr>
            <a:cxnSpLocks/>
          </p:cNvCxnSpPr>
          <p:nvPr/>
        </p:nvCxnSpPr>
        <p:spPr>
          <a:xfrm>
            <a:off x="4495800" y="2590800"/>
            <a:ext cx="0" cy="390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4BCD9C1-83A9-5D1C-D66E-3F267EFF5FFD}"/>
              </a:ext>
            </a:extLst>
          </p:cNvPr>
          <p:cNvSpPr txBox="1"/>
          <p:nvPr/>
        </p:nvSpPr>
        <p:spPr>
          <a:xfrm>
            <a:off x="4050422" y="1478260"/>
            <a:ext cx="1235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Obtention de la nationalité  française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921B2D9-788E-9CD9-9BEB-AF6DB9B5768B}"/>
              </a:ext>
            </a:extLst>
          </p:cNvPr>
          <p:cNvCxnSpPr/>
          <p:nvPr/>
        </p:nvCxnSpPr>
        <p:spPr>
          <a:xfrm>
            <a:off x="285750" y="3648075"/>
            <a:ext cx="74771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mage">
            <a:extLst>
              <a:ext uri="{FF2B5EF4-FFF2-40B4-BE49-F238E27FC236}">
                <a16:creationId xmlns:a16="http://schemas.microsoft.com/office/drawing/2014/main" id="{D10C4EB1-1A63-0DEF-5F72-679A92FA28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81" y="2001709"/>
            <a:ext cx="788961" cy="5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D66BDB1-5274-FE31-872A-CFE06AC9D6E8}"/>
              </a:ext>
            </a:extLst>
          </p:cNvPr>
          <p:cNvSpPr txBox="1"/>
          <p:nvPr/>
        </p:nvSpPr>
        <p:spPr>
          <a:xfrm>
            <a:off x="757237" y="3418178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Alsace allemande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4B8EDB9-1D99-8C30-5A76-C0298CC89610}"/>
              </a:ext>
            </a:extLst>
          </p:cNvPr>
          <p:cNvCxnSpPr>
            <a:cxnSpLocks/>
          </p:cNvCxnSpPr>
          <p:nvPr/>
        </p:nvCxnSpPr>
        <p:spPr>
          <a:xfrm flipV="1">
            <a:off x="1033464" y="3143250"/>
            <a:ext cx="3462336" cy="1904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6C44CB4-EB27-B861-9454-85ECB0AAA563}"/>
              </a:ext>
            </a:extLst>
          </p:cNvPr>
          <p:cNvCxnSpPr/>
          <p:nvPr/>
        </p:nvCxnSpPr>
        <p:spPr>
          <a:xfrm>
            <a:off x="2239170" y="3624096"/>
            <a:ext cx="74771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92CEDD44-267B-2DCD-6D7E-B53A1A479BAC}"/>
              </a:ext>
            </a:extLst>
          </p:cNvPr>
          <p:cNvSpPr txBox="1"/>
          <p:nvPr/>
        </p:nvSpPr>
        <p:spPr>
          <a:xfrm>
            <a:off x="2700337" y="3418178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Alsace allemande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01EEA14B-E789-6BA7-D858-77FD30A7D5CF}"/>
              </a:ext>
            </a:extLst>
          </p:cNvPr>
          <p:cNvCxnSpPr/>
          <p:nvPr/>
        </p:nvCxnSpPr>
        <p:spPr>
          <a:xfrm>
            <a:off x="277811" y="3171824"/>
            <a:ext cx="74771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0D89F27-98B4-C6EC-0953-2B4BE63FDB41}"/>
              </a:ext>
            </a:extLst>
          </p:cNvPr>
          <p:cNvCxnSpPr>
            <a:cxnSpLocks/>
          </p:cNvCxnSpPr>
          <p:nvPr/>
        </p:nvCxnSpPr>
        <p:spPr>
          <a:xfrm>
            <a:off x="4495800" y="3143250"/>
            <a:ext cx="1590675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03D486B-A62D-D090-0EE5-068DBFAA9FFC}"/>
              </a:ext>
            </a:extLst>
          </p:cNvPr>
          <p:cNvCxnSpPr>
            <a:cxnSpLocks/>
          </p:cNvCxnSpPr>
          <p:nvPr/>
        </p:nvCxnSpPr>
        <p:spPr>
          <a:xfrm>
            <a:off x="6086475" y="3143250"/>
            <a:ext cx="28575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BF0121D8-B65C-78F6-712F-92B8FB2B5EEB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6334125" y="3152775"/>
            <a:ext cx="2084427" cy="952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501996C-B183-ED95-1BAA-B7EDB5E47674}"/>
              </a:ext>
            </a:extLst>
          </p:cNvPr>
          <p:cNvCxnSpPr>
            <a:cxnSpLocks/>
          </p:cNvCxnSpPr>
          <p:nvPr/>
        </p:nvCxnSpPr>
        <p:spPr>
          <a:xfrm>
            <a:off x="4146552" y="1404008"/>
            <a:ext cx="25398" cy="1586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 descr="image">
            <a:extLst>
              <a:ext uri="{FF2B5EF4-FFF2-40B4-BE49-F238E27FC236}">
                <a16:creationId xmlns:a16="http://schemas.microsoft.com/office/drawing/2014/main" id="{50CA68D0-9B8A-BADF-7539-5871F36598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52" y="430784"/>
            <a:ext cx="600901" cy="98790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7723C797-CA90-09CA-5E6C-35EA656C3EEF}"/>
              </a:ext>
            </a:extLst>
          </p:cNvPr>
          <p:cNvSpPr txBox="1"/>
          <p:nvPr/>
        </p:nvSpPr>
        <p:spPr>
          <a:xfrm>
            <a:off x="4502149" y="390807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Arrivée au Gabon en 1913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AEFDB3E-B9F7-65C9-E368-ED06376AF662}"/>
              </a:ext>
            </a:extLst>
          </p:cNvPr>
          <p:cNvCxnSpPr>
            <a:cxnSpLocks/>
          </p:cNvCxnSpPr>
          <p:nvPr/>
        </p:nvCxnSpPr>
        <p:spPr>
          <a:xfrm>
            <a:off x="6953250" y="2393615"/>
            <a:ext cx="0" cy="625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>
            <a:extLst>
              <a:ext uri="{FF2B5EF4-FFF2-40B4-BE49-F238E27FC236}">
                <a16:creationId xmlns:a16="http://schemas.microsoft.com/office/drawing/2014/main" id="{537D27A3-DC81-F2F0-F805-71A83632A0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1417" y="1180885"/>
            <a:ext cx="928266" cy="1212730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A71E6B9C-5B46-35B6-B9AE-1CC1C6B38742}"/>
              </a:ext>
            </a:extLst>
          </p:cNvPr>
          <p:cNvSpPr txBox="1"/>
          <p:nvPr/>
        </p:nvSpPr>
        <p:spPr>
          <a:xfrm>
            <a:off x="6334125" y="760630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Prix Nobel de la paix en 1952</a:t>
            </a:r>
          </a:p>
        </p:txBody>
      </p:sp>
      <p:pic>
        <p:nvPicPr>
          <p:cNvPr id="4" name="Image 3" descr="Une image contenant texte, écriture manuscrite, lettre, document&#10;&#10;Le contenu généré par l’IA peut être incorrect.">
            <a:extLst>
              <a:ext uri="{FF2B5EF4-FFF2-40B4-BE49-F238E27FC236}">
                <a16:creationId xmlns:a16="http://schemas.microsoft.com/office/drawing/2014/main" id="{E0F167E5-1271-ABD4-BD0D-CCB5EB390E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37" y="4257537"/>
            <a:ext cx="660376" cy="150239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3E49E33-9CD4-52E4-E502-0F39D91027AF}"/>
              </a:ext>
            </a:extLst>
          </p:cNvPr>
          <p:cNvCxnSpPr>
            <a:cxnSpLocks/>
          </p:cNvCxnSpPr>
          <p:nvPr/>
        </p:nvCxnSpPr>
        <p:spPr>
          <a:xfrm flipV="1">
            <a:off x="1690687" y="3333750"/>
            <a:ext cx="14288" cy="9157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D14AAE6C-9464-87A6-699D-C6B02D7BDECA}"/>
              </a:ext>
            </a:extLst>
          </p:cNvPr>
          <p:cNvSpPr txBox="1"/>
          <p:nvPr/>
        </p:nvSpPr>
        <p:spPr>
          <a:xfrm>
            <a:off x="225426" y="5098309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Naissance en 1879 à Berlin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A9BF027-CA69-E5F8-8C2F-63BD61C54F4D}"/>
              </a:ext>
            </a:extLst>
          </p:cNvPr>
          <p:cNvCxnSpPr>
            <a:cxnSpLocks/>
          </p:cNvCxnSpPr>
          <p:nvPr/>
        </p:nvCxnSpPr>
        <p:spPr>
          <a:xfrm flipV="1">
            <a:off x="3452812" y="3362325"/>
            <a:ext cx="14288" cy="9157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 descr="Une image contenant habits, personne, Visage humain, Style rétro&#10;&#10;Le contenu généré par l’IA peut être incorrect.">
            <a:extLst>
              <a:ext uri="{FF2B5EF4-FFF2-40B4-BE49-F238E27FC236}">
                <a16:creationId xmlns:a16="http://schemas.microsoft.com/office/drawing/2014/main" id="{03A04F91-0AF9-D8E6-D221-6FCB5BED9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2" y="4293114"/>
            <a:ext cx="700090" cy="1466818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D0140D7-A443-B171-3027-93CAFDF6061B}"/>
              </a:ext>
            </a:extLst>
          </p:cNvPr>
          <p:cNvCxnSpPr>
            <a:cxnSpLocks/>
          </p:cNvCxnSpPr>
          <p:nvPr/>
        </p:nvCxnSpPr>
        <p:spPr>
          <a:xfrm flipV="1">
            <a:off x="2487156" y="3371850"/>
            <a:ext cx="598944" cy="9157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FA2D8325-B0FF-5DEB-FAFE-F00D3DC0DC20}"/>
              </a:ext>
            </a:extLst>
          </p:cNvPr>
          <p:cNvSpPr txBox="1"/>
          <p:nvPr/>
        </p:nvSpPr>
        <p:spPr>
          <a:xfrm>
            <a:off x="1768476" y="4336309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Rencontre avec Albert en 1898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747BC00-FA7D-C0D7-EF95-C2F19D196271}"/>
              </a:ext>
            </a:extLst>
          </p:cNvPr>
          <p:cNvSpPr txBox="1"/>
          <p:nvPr/>
        </p:nvSpPr>
        <p:spPr>
          <a:xfrm>
            <a:off x="2425701" y="5707909"/>
            <a:ext cx="1235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Etudes d’infirmière</a:t>
            </a:r>
          </a:p>
          <a:p>
            <a:pPr algn="ctr"/>
            <a:r>
              <a:rPr lang="fr-FR" sz="1100" b="1" dirty="0"/>
              <a:t>1904-09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09429EB1-311D-A5A9-9CF2-173FF2ECE710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4057650" y="3038475"/>
            <a:ext cx="26988" cy="5719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C588C44C-F27A-A8CE-FA6A-AC671A286D61}"/>
              </a:ext>
            </a:extLst>
          </p:cNvPr>
          <p:cNvSpPr txBox="1"/>
          <p:nvPr/>
        </p:nvSpPr>
        <p:spPr>
          <a:xfrm>
            <a:off x="3467100" y="3610411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Mariage en 1912</a:t>
            </a:r>
          </a:p>
        </p:txBody>
      </p:sp>
      <p:pic>
        <p:nvPicPr>
          <p:cNvPr id="50" name="Image 49" descr="Une image contenant habits, Visage humain, personne, sourire&#10;&#10;Le contenu généré par l’IA peut être incorrect.">
            <a:extLst>
              <a:ext uri="{FF2B5EF4-FFF2-40B4-BE49-F238E27FC236}">
                <a16:creationId xmlns:a16="http://schemas.microsoft.com/office/drawing/2014/main" id="{94793B8B-F946-BC81-E339-A6E063AA6A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08" y="4041298"/>
            <a:ext cx="828371" cy="629770"/>
          </a:xfrm>
          <a:prstGeom prst="rect">
            <a:avLst/>
          </a:prstGeom>
        </p:spPr>
      </p:pic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3F05F2BE-001B-58CA-106F-E308C90BCAC2}"/>
              </a:ext>
            </a:extLst>
          </p:cNvPr>
          <p:cNvCxnSpPr>
            <a:cxnSpLocks/>
          </p:cNvCxnSpPr>
          <p:nvPr/>
        </p:nvCxnSpPr>
        <p:spPr>
          <a:xfrm flipV="1">
            <a:off x="4146552" y="3038475"/>
            <a:ext cx="0" cy="20598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631E5502-877D-2C3D-6022-B891E5316E40}"/>
              </a:ext>
            </a:extLst>
          </p:cNvPr>
          <p:cNvCxnSpPr>
            <a:cxnSpLocks/>
          </p:cNvCxnSpPr>
          <p:nvPr/>
        </p:nvCxnSpPr>
        <p:spPr>
          <a:xfrm flipV="1">
            <a:off x="4057650" y="3038475"/>
            <a:ext cx="0" cy="12109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 descr="Une image contenant habits, plein air, arbre, homme&#10;&#10;Le contenu généré par l’IA peut être incorrect.">
            <a:extLst>
              <a:ext uri="{FF2B5EF4-FFF2-40B4-BE49-F238E27FC236}">
                <a16:creationId xmlns:a16="http://schemas.microsoft.com/office/drawing/2014/main" id="{58B71560-342D-9E33-0A71-49341DBB08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61" y="5516393"/>
            <a:ext cx="615802" cy="906990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86C6FF47-4051-1867-038C-9DBE5E3E70F8}"/>
              </a:ext>
            </a:extLst>
          </p:cNvPr>
          <p:cNvSpPr txBox="1"/>
          <p:nvPr/>
        </p:nvSpPr>
        <p:spPr>
          <a:xfrm>
            <a:off x="3619500" y="5096311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Arrivée au Gabon en 1913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EDCBE9C-1C6B-E144-8130-B0C0D586B535}"/>
              </a:ext>
            </a:extLst>
          </p:cNvPr>
          <p:cNvCxnSpPr>
            <a:cxnSpLocks/>
          </p:cNvCxnSpPr>
          <p:nvPr/>
        </p:nvCxnSpPr>
        <p:spPr>
          <a:xfrm flipV="1">
            <a:off x="2781300" y="3371850"/>
            <a:ext cx="0" cy="15811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D802E4F7-3C52-576A-60EE-B88041CF23E4}"/>
              </a:ext>
            </a:extLst>
          </p:cNvPr>
          <p:cNvSpPr txBox="1"/>
          <p:nvPr/>
        </p:nvSpPr>
        <p:spPr>
          <a:xfrm>
            <a:off x="1892301" y="4964959"/>
            <a:ext cx="1235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Etudes d’institutrice </a:t>
            </a:r>
          </a:p>
          <a:p>
            <a:pPr algn="ctr"/>
            <a:r>
              <a:rPr lang="fr-FR" sz="1100" b="1" dirty="0"/>
              <a:t>1895-96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71D21BF-BECB-1602-B6BD-EC4DCDEC5919}"/>
              </a:ext>
            </a:extLst>
          </p:cNvPr>
          <p:cNvCxnSpPr>
            <a:cxnSpLocks/>
          </p:cNvCxnSpPr>
          <p:nvPr/>
        </p:nvCxnSpPr>
        <p:spPr>
          <a:xfrm flipV="1">
            <a:off x="3595992" y="3371850"/>
            <a:ext cx="214008" cy="28694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9B965E29-0731-ECAD-E57E-AF654439A188}"/>
              </a:ext>
            </a:extLst>
          </p:cNvPr>
          <p:cNvSpPr txBox="1"/>
          <p:nvPr/>
        </p:nvSpPr>
        <p:spPr>
          <a:xfrm>
            <a:off x="2835276" y="6241309"/>
            <a:ext cx="1235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Gestion des </a:t>
            </a:r>
          </a:p>
          <a:p>
            <a:pPr algn="ctr"/>
            <a:r>
              <a:rPr lang="fr-FR" sz="1100" b="1" dirty="0"/>
              <a:t>orphelinats de Strasbourg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4BEE68E6-1570-56F7-4F44-CBDE0734E8BD}"/>
              </a:ext>
            </a:extLst>
          </p:cNvPr>
          <p:cNvCxnSpPr>
            <a:cxnSpLocks/>
          </p:cNvCxnSpPr>
          <p:nvPr/>
        </p:nvCxnSpPr>
        <p:spPr>
          <a:xfrm flipH="1" flipV="1">
            <a:off x="4422777" y="3305175"/>
            <a:ext cx="149223" cy="7361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 61" descr="image">
            <a:extLst>
              <a:ext uri="{FF2B5EF4-FFF2-40B4-BE49-F238E27FC236}">
                <a16:creationId xmlns:a16="http://schemas.microsoft.com/office/drawing/2014/main" id="{6B18987D-9CB8-FD28-2BF1-94D66970685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69245"/>
            <a:ext cx="537515" cy="883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238CBD76-3C78-BFC1-63D7-C3FABA208C74}"/>
              </a:ext>
            </a:extLst>
          </p:cNvPr>
          <p:cNvCxnSpPr>
            <a:cxnSpLocks/>
          </p:cNvCxnSpPr>
          <p:nvPr/>
        </p:nvCxnSpPr>
        <p:spPr>
          <a:xfrm flipH="1" flipV="1">
            <a:off x="4560097" y="3333750"/>
            <a:ext cx="21428" cy="23367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 65" descr="Une image contenant habits, Visage humain, plein air, arbre&#10;&#10;Le contenu généré par l’IA peut être incorrect.">
            <a:extLst>
              <a:ext uri="{FF2B5EF4-FFF2-40B4-BE49-F238E27FC236}">
                <a16:creationId xmlns:a16="http://schemas.microsoft.com/office/drawing/2014/main" id="{42998EA4-3F9F-63D3-1F3B-67BF30FAD1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16" y="5698456"/>
            <a:ext cx="633922" cy="969911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A65AE636-CADD-0821-DAEA-1E2C4F32E7B8}"/>
              </a:ext>
            </a:extLst>
          </p:cNvPr>
          <p:cNvSpPr txBox="1"/>
          <p:nvPr/>
        </p:nvSpPr>
        <p:spPr>
          <a:xfrm>
            <a:off x="4647081" y="5311754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Naissance de </a:t>
            </a:r>
            <a:r>
              <a:rPr lang="fr-FR" sz="1100" b="1" dirty="0" err="1"/>
              <a:t>Rhéna</a:t>
            </a:r>
            <a:r>
              <a:rPr lang="fr-FR" sz="1100" b="1" dirty="0"/>
              <a:t> 1919</a:t>
            </a: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16ABE01D-63D7-BB95-3AF9-E35711ACA323}"/>
              </a:ext>
            </a:extLst>
          </p:cNvPr>
          <p:cNvCxnSpPr>
            <a:cxnSpLocks/>
          </p:cNvCxnSpPr>
          <p:nvPr/>
        </p:nvCxnSpPr>
        <p:spPr>
          <a:xfrm flipH="1" flipV="1">
            <a:off x="4874422" y="3324225"/>
            <a:ext cx="411076" cy="7170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0F0D3232-5C8C-72DB-7D86-5819F8F8D69B}"/>
              </a:ext>
            </a:extLst>
          </p:cNvPr>
          <p:cNvSpPr txBox="1"/>
          <p:nvPr/>
        </p:nvSpPr>
        <p:spPr>
          <a:xfrm>
            <a:off x="4918874" y="4534072"/>
            <a:ext cx="17295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Achat d’une maison familiale à </a:t>
            </a:r>
            <a:r>
              <a:rPr lang="fr-FR" sz="1100" b="1" dirty="0" err="1"/>
              <a:t>Königsfeld</a:t>
            </a:r>
            <a:r>
              <a:rPr lang="fr-FR" sz="1100" b="1" dirty="0"/>
              <a:t>, Forêt Noire, 1923</a:t>
            </a:r>
          </a:p>
        </p:txBody>
      </p:sp>
      <p:pic>
        <p:nvPicPr>
          <p:cNvPr id="72" name="Image 71" descr="Une image contenant plein air, arbre, bâtiment, fenêtre&#10;&#10;Le contenu généré par l’IA peut être incorrect.">
            <a:extLst>
              <a:ext uri="{FF2B5EF4-FFF2-40B4-BE49-F238E27FC236}">
                <a16:creationId xmlns:a16="http://schemas.microsoft.com/office/drawing/2014/main" id="{E22DF866-BCFB-181F-962B-BA0168BB4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97" y="3886845"/>
            <a:ext cx="943082" cy="704364"/>
          </a:xfrm>
          <a:prstGeom prst="rect">
            <a:avLst/>
          </a:prstGeom>
        </p:spPr>
      </p:pic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0C3160A0-DCD6-648E-4FBD-6E6DCD87EFCB}"/>
              </a:ext>
            </a:extLst>
          </p:cNvPr>
          <p:cNvCxnSpPr>
            <a:cxnSpLocks/>
          </p:cNvCxnSpPr>
          <p:nvPr/>
        </p:nvCxnSpPr>
        <p:spPr>
          <a:xfrm flipV="1">
            <a:off x="7212013" y="3305175"/>
            <a:ext cx="0" cy="7043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61C7BE98-6E27-67C6-9617-D577FDD72C0C}"/>
              </a:ext>
            </a:extLst>
          </p:cNvPr>
          <p:cNvSpPr txBox="1"/>
          <p:nvPr/>
        </p:nvSpPr>
        <p:spPr>
          <a:xfrm>
            <a:off x="6224989" y="4019699"/>
            <a:ext cx="146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9</a:t>
            </a:r>
            <a:r>
              <a:rPr lang="fr-FR" sz="1100" b="1" baseline="30000" dirty="0"/>
              <a:t>ème</a:t>
            </a:r>
            <a:r>
              <a:rPr lang="fr-FR" sz="1100" b="1" dirty="0"/>
              <a:t> et dernier </a:t>
            </a:r>
          </a:p>
          <a:p>
            <a:pPr algn="ctr"/>
            <a:r>
              <a:rPr lang="fr-FR" sz="1100" b="1" dirty="0"/>
              <a:t>voyage à </a:t>
            </a:r>
          </a:p>
          <a:p>
            <a:pPr algn="ctr"/>
            <a:r>
              <a:rPr lang="fr-FR" sz="1100" b="1" dirty="0"/>
              <a:t>Lambaréné </a:t>
            </a:r>
          </a:p>
          <a:p>
            <a:pPr algn="ctr"/>
            <a:r>
              <a:rPr lang="fr-FR" sz="1100" b="1" dirty="0"/>
              <a:t>1956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CE750877-D49F-8D22-119B-F499EC98A49A}"/>
              </a:ext>
            </a:extLst>
          </p:cNvPr>
          <p:cNvCxnSpPr>
            <a:cxnSpLocks/>
          </p:cNvCxnSpPr>
          <p:nvPr/>
        </p:nvCxnSpPr>
        <p:spPr>
          <a:xfrm flipH="1" flipV="1">
            <a:off x="7315200" y="3324225"/>
            <a:ext cx="254001" cy="9633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9F257138-016C-241D-7E5A-3A0DDAB2B5A5}"/>
              </a:ext>
            </a:extLst>
          </p:cNvPr>
          <p:cNvSpPr txBox="1"/>
          <p:nvPr/>
        </p:nvSpPr>
        <p:spPr>
          <a:xfrm>
            <a:off x="7448550" y="4145327"/>
            <a:ext cx="1235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Mort à Zurich en 1957</a:t>
            </a:r>
          </a:p>
        </p:txBody>
      </p:sp>
    </p:spTree>
    <p:extLst>
      <p:ext uri="{BB962C8B-B14F-4D97-AF65-F5344CB8AC3E}">
        <p14:creationId xmlns:p14="http://schemas.microsoft.com/office/powerpoint/2010/main" val="3579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/>
      <p:bldP spid="44" grpId="0"/>
      <p:bldP spid="49" grpId="0"/>
      <p:bldP spid="57" grpId="0"/>
      <p:bldP spid="39" grpId="0"/>
      <p:bldP spid="53" grpId="0"/>
      <p:bldP spid="67" grpId="0"/>
      <p:bldP spid="70" grpId="0"/>
      <p:bldP spid="76" grpId="0"/>
      <p:bldP spid="80" grpId="0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157</TotalTime>
  <Words>205</Words>
  <Application>Microsoft Office PowerPoint</Application>
  <PresentationFormat>Affichage à l'écran (4:3)</PresentationFormat>
  <Paragraphs>41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Aptos</vt:lpstr>
      <vt:lpstr>Arial</vt:lpstr>
      <vt:lpstr>Gill Sans MT</vt:lpstr>
      <vt:lpstr>Times New Roman</vt:lpstr>
      <vt:lpstr>Galerie</vt:lpstr>
      <vt:lpstr>LA VIE D’ALBERT SCHWEITZER EN QUELQUES ARCHIVES  DAS LEBEN VON ALBERT SCHWEITZER IN EINIGEN ARCHIVEN </vt:lpstr>
      <vt:lpstr>Présentation PowerPoint</vt:lpstr>
      <vt:lpstr>Présentation PowerPoint</vt:lpstr>
      <vt:lpstr>Présentation PowerPoint</vt:lpstr>
    </vt:vector>
  </TitlesOfParts>
  <Company>Academie Grand 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Edith Weber</dc:creator>
  <cp:lastModifiedBy>Edith Weber</cp:lastModifiedBy>
  <cp:revision>3</cp:revision>
  <dcterms:created xsi:type="dcterms:W3CDTF">2025-12-02T09:55:17Z</dcterms:created>
  <dcterms:modified xsi:type="dcterms:W3CDTF">2025-12-10T09:46:54Z</dcterms:modified>
</cp:coreProperties>
</file>